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2" r:id="rId6"/>
    <p:sldId id="263" r:id="rId7"/>
    <p:sldId id="264" r:id="rId8"/>
    <p:sldId id="265" r:id="rId9"/>
    <p:sldId id="266" r:id="rId10"/>
    <p:sldId id="267" r:id="rId11"/>
    <p:sldId id="268" r:id="rId12"/>
    <p:sldId id="269" r:id="rId13"/>
    <p:sldId id="270" r:id="rId14"/>
    <p:sldId id="259" r:id="rId15"/>
    <p:sldId id="260" r:id="rId16"/>
    <p:sldId id="271"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69564F-7FBC-4A52-B805-BA8FF17CF58C}"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115593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9564F-7FBC-4A52-B805-BA8FF17CF58C}"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49910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9564F-7FBC-4A52-B805-BA8FF17CF58C}"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1087017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9564F-7FBC-4A52-B805-BA8FF17CF58C}"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820618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69564F-7FBC-4A52-B805-BA8FF17CF58C}" type="datetimeFigureOut">
              <a:rPr lang="en-US" smtClean="0"/>
              <a:t>1/29/2020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3450897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69564F-7FBC-4A52-B805-BA8FF17CF58C}" type="datetimeFigureOut">
              <a:rPr lang="en-US" smtClean="0"/>
              <a:t>1/29/2020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3071494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69564F-7FBC-4A52-B805-BA8FF17CF58C}" type="datetimeFigureOut">
              <a:rPr lang="en-US" smtClean="0"/>
              <a:t>1/29/2020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4045140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69564F-7FBC-4A52-B805-BA8FF17CF58C}" type="datetimeFigureOut">
              <a:rPr lang="en-US" smtClean="0"/>
              <a:t>1/29/2020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2361824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69564F-7FBC-4A52-B805-BA8FF17CF58C}" type="datetimeFigureOut">
              <a:rPr lang="en-US" smtClean="0"/>
              <a:t>1/29/2020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2276185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9564F-7FBC-4A52-B805-BA8FF17CF58C}" type="datetimeFigureOut">
              <a:rPr lang="en-US" smtClean="0"/>
              <a:t>1/29/2020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2594790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9564F-7FBC-4A52-B805-BA8FF17CF58C}" type="datetimeFigureOut">
              <a:rPr lang="en-US" smtClean="0"/>
              <a:t>1/29/2020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84AE-4B90-49C9-A584-D071F8FA3DFB}" type="slidenum">
              <a:rPr lang="en-US" smtClean="0"/>
              <a:t>‹#›</a:t>
            </a:fld>
            <a:endParaRPr lang="en-US"/>
          </a:p>
        </p:txBody>
      </p:sp>
    </p:spTree>
    <p:extLst>
      <p:ext uri="{BB962C8B-B14F-4D97-AF65-F5344CB8AC3E}">
        <p14:creationId xmlns:p14="http://schemas.microsoft.com/office/powerpoint/2010/main" val="1789507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69564F-7FBC-4A52-B805-BA8FF17CF58C}" type="datetimeFigureOut">
              <a:rPr lang="en-US" smtClean="0"/>
              <a:t>1/29/2020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4484AE-4B90-49C9-A584-D071F8FA3DFB}" type="slidenum">
              <a:rPr lang="en-US" smtClean="0"/>
              <a:t>‹#›</a:t>
            </a:fld>
            <a:endParaRPr lang="en-US"/>
          </a:p>
        </p:txBody>
      </p:sp>
    </p:spTree>
    <p:extLst>
      <p:ext uri="{BB962C8B-B14F-4D97-AF65-F5344CB8AC3E}">
        <p14:creationId xmlns:p14="http://schemas.microsoft.com/office/powerpoint/2010/main" val="499576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What is a paragraph?</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15829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Concluding Sentence</a:t>
            </a:r>
            <a:endParaRPr lang="en-US" b="1" dirty="0"/>
          </a:p>
        </p:txBody>
      </p:sp>
      <p:sp>
        <p:nvSpPr>
          <p:cNvPr id="3" name="Content Placeholder 2"/>
          <p:cNvSpPr>
            <a:spLocks noGrp="1"/>
          </p:cNvSpPr>
          <p:nvPr>
            <p:ph idx="1"/>
          </p:nvPr>
        </p:nvSpPr>
        <p:spPr/>
        <p:txBody>
          <a:bodyPr/>
          <a:lstStyle/>
          <a:p>
            <a:pPr algn="just">
              <a:lnSpc>
                <a:spcPct val="150000"/>
              </a:lnSpc>
            </a:pPr>
            <a:r>
              <a:rPr lang="en-US" dirty="0" smtClean="0"/>
              <a:t>It is usually the last sentence of the paragraph.</a:t>
            </a:r>
          </a:p>
          <a:p>
            <a:pPr algn="just">
              <a:lnSpc>
                <a:spcPct val="150000"/>
              </a:lnSpc>
            </a:pPr>
            <a:r>
              <a:rPr lang="en-US" dirty="0" smtClean="0"/>
              <a:t>It sums up the main idea.</a:t>
            </a:r>
          </a:p>
          <a:p>
            <a:pPr algn="just">
              <a:lnSpc>
                <a:spcPct val="150000"/>
              </a:lnSpc>
            </a:pPr>
            <a:r>
              <a:rPr lang="en-US" dirty="0" smtClean="0"/>
              <a:t>It should not introduce the new point.</a:t>
            </a:r>
          </a:p>
          <a:p>
            <a:pPr algn="just">
              <a:lnSpc>
                <a:spcPct val="150000"/>
              </a:lnSpc>
            </a:pPr>
            <a:r>
              <a:rPr lang="en-US" dirty="0" smtClean="0"/>
              <a:t>It is used to finish the paragraph.</a:t>
            </a:r>
          </a:p>
          <a:p>
            <a:endParaRPr lang="en-US" dirty="0"/>
          </a:p>
        </p:txBody>
      </p:sp>
    </p:spTree>
    <p:extLst>
      <p:ext uri="{BB962C8B-B14F-4D97-AF65-F5344CB8AC3E}">
        <p14:creationId xmlns:p14="http://schemas.microsoft.com/office/powerpoint/2010/main" val="3324701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Purpose of Concluding Sentence</a:t>
            </a:r>
            <a:endParaRPr lang="en-US" b="1" dirty="0"/>
          </a:p>
        </p:txBody>
      </p:sp>
      <p:sp>
        <p:nvSpPr>
          <p:cNvPr id="3" name="Content Placeholder 2"/>
          <p:cNvSpPr>
            <a:spLocks noGrp="1"/>
          </p:cNvSpPr>
          <p:nvPr>
            <p:ph idx="1"/>
          </p:nvPr>
        </p:nvSpPr>
        <p:spPr/>
        <p:txBody>
          <a:bodyPr>
            <a:normAutofit lnSpcReduction="10000"/>
          </a:bodyPr>
          <a:lstStyle/>
          <a:p>
            <a:pPr>
              <a:lnSpc>
                <a:spcPct val="150000"/>
              </a:lnSpc>
            </a:pPr>
            <a:r>
              <a:rPr lang="en-US" b="1" dirty="0" smtClean="0"/>
              <a:t>It has two purposes:</a:t>
            </a:r>
          </a:p>
          <a:p>
            <a:pPr marL="514350" indent="-514350">
              <a:lnSpc>
                <a:spcPct val="150000"/>
              </a:lnSpc>
              <a:buFont typeface="+mj-lt"/>
              <a:buAutoNum type="arabicPeriod"/>
            </a:pPr>
            <a:r>
              <a:rPr lang="en-US" dirty="0" smtClean="0"/>
              <a:t>It indicates the end of the paragraph.</a:t>
            </a:r>
          </a:p>
          <a:p>
            <a:pPr marL="514350" indent="-514350">
              <a:lnSpc>
                <a:spcPct val="150000"/>
              </a:lnSpc>
              <a:buFont typeface="+mj-lt"/>
              <a:buAutoNum type="arabicPeriod"/>
            </a:pPr>
            <a:r>
              <a:rPr lang="en-US" dirty="0" smtClean="0"/>
              <a:t>It leaves the reader with the most important ideas to remember.</a:t>
            </a:r>
          </a:p>
          <a:p>
            <a:pPr>
              <a:lnSpc>
                <a:spcPct val="150000"/>
              </a:lnSpc>
            </a:pPr>
            <a:r>
              <a:rPr lang="en-US" dirty="0" smtClean="0"/>
              <a:t> It can do this in two ways:</a:t>
            </a:r>
          </a:p>
          <a:p>
            <a:pPr marL="514350" indent="-514350">
              <a:lnSpc>
                <a:spcPct val="150000"/>
              </a:lnSpc>
              <a:buFont typeface="+mj-lt"/>
              <a:buAutoNum type="arabicPeriod"/>
            </a:pPr>
            <a:r>
              <a:rPr lang="en-US" dirty="0" smtClean="0"/>
              <a:t>By summarizing the main points</a:t>
            </a:r>
          </a:p>
          <a:p>
            <a:pPr marL="514350" indent="-514350">
              <a:lnSpc>
                <a:spcPct val="150000"/>
              </a:lnSpc>
              <a:buFont typeface="+mj-lt"/>
              <a:buAutoNum type="arabicPeriod"/>
            </a:pPr>
            <a:r>
              <a:rPr lang="en-US" dirty="0" smtClean="0"/>
              <a:t>By repeating the topic sentence in a different way</a:t>
            </a:r>
            <a:endParaRPr lang="en-US" dirty="0"/>
          </a:p>
        </p:txBody>
      </p:sp>
    </p:spTree>
    <p:extLst>
      <p:ext uri="{BB962C8B-B14F-4D97-AF65-F5344CB8AC3E}">
        <p14:creationId xmlns:p14="http://schemas.microsoft.com/office/powerpoint/2010/main" val="2296643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Concluding Sentence</a:t>
            </a:r>
            <a:endParaRPr lang="en-US" b="1" dirty="0"/>
          </a:p>
        </p:txBody>
      </p:sp>
      <p:sp>
        <p:nvSpPr>
          <p:cNvPr id="3" name="Content Placeholder 2"/>
          <p:cNvSpPr>
            <a:spLocks noGrp="1"/>
          </p:cNvSpPr>
          <p:nvPr>
            <p:ph idx="1"/>
          </p:nvPr>
        </p:nvSpPr>
        <p:spPr/>
        <p:txBody>
          <a:bodyPr>
            <a:normAutofit lnSpcReduction="10000"/>
          </a:bodyPr>
          <a:lstStyle/>
          <a:p>
            <a:pPr>
              <a:lnSpc>
                <a:spcPct val="150000"/>
              </a:lnSpc>
            </a:pPr>
            <a:r>
              <a:rPr lang="en-US" b="1" dirty="0" smtClean="0"/>
              <a:t>What is the closing sentence?</a:t>
            </a:r>
          </a:p>
          <a:p>
            <a:pPr>
              <a:lnSpc>
                <a:spcPct val="150000"/>
              </a:lnSpc>
            </a:pPr>
            <a:r>
              <a:rPr lang="en-US" dirty="0" smtClean="0"/>
              <a:t>The closing sentence is the last sentence in paragraph.</a:t>
            </a:r>
          </a:p>
          <a:p>
            <a:pPr>
              <a:lnSpc>
                <a:spcPct val="150000"/>
              </a:lnSpc>
            </a:pPr>
            <a:r>
              <a:rPr lang="en-US" b="1" dirty="0" smtClean="0"/>
              <a:t>What does it do?</a:t>
            </a:r>
          </a:p>
          <a:p>
            <a:pPr>
              <a:lnSpc>
                <a:spcPct val="150000"/>
              </a:lnSpc>
            </a:pPr>
            <a:r>
              <a:rPr lang="en-US" dirty="0" smtClean="0"/>
              <a:t>It restates the main idea of the paragraph.</a:t>
            </a:r>
          </a:p>
          <a:p>
            <a:pPr>
              <a:lnSpc>
                <a:spcPct val="150000"/>
              </a:lnSpc>
            </a:pPr>
            <a:r>
              <a:rPr lang="en-US" b="1" dirty="0" smtClean="0"/>
              <a:t>What do I write one?</a:t>
            </a:r>
          </a:p>
          <a:p>
            <a:pPr>
              <a:lnSpc>
                <a:spcPct val="150000"/>
              </a:lnSpc>
            </a:pPr>
            <a:r>
              <a:rPr lang="en-US" dirty="0" smtClean="0"/>
              <a:t>Restate the main idea using different words.</a:t>
            </a:r>
          </a:p>
          <a:p>
            <a:pPr>
              <a:lnSpc>
                <a:spcPct val="150000"/>
              </a:lnSpc>
            </a:pPr>
            <a:endParaRPr lang="en-US" dirty="0"/>
          </a:p>
        </p:txBody>
      </p:sp>
    </p:spTree>
    <p:extLst>
      <p:ext uri="{BB962C8B-B14F-4D97-AF65-F5344CB8AC3E}">
        <p14:creationId xmlns:p14="http://schemas.microsoft.com/office/powerpoint/2010/main" val="2442155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Examples</a:t>
            </a:r>
            <a:endParaRPr lang="en-US" b="1" dirty="0"/>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dirty="0" smtClean="0"/>
              <a:t>There are three reasons why Canada is one of the best countries of the world. First, Canada has an excellent health care system. All Canadians have assess to medical service at a reasonable price. Second, Canada has a high standard of education. Students are taught by well trained teachers and are encouraged to continue studying at university. Finally, Canada's cities are clean and efficiently managed. Canadian cities have many parks and lots of space for people to live. </a:t>
            </a:r>
            <a:r>
              <a:rPr lang="en-US" b="1" dirty="0" smtClean="0"/>
              <a:t>As a result, Canada is a  desirable place to live.</a:t>
            </a:r>
          </a:p>
          <a:p>
            <a:endParaRPr lang="en-US" dirty="0"/>
          </a:p>
        </p:txBody>
      </p:sp>
    </p:spTree>
    <p:extLst>
      <p:ext uri="{BB962C8B-B14F-4D97-AF65-F5344CB8AC3E}">
        <p14:creationId xmlns:p14="http://schemas.microsoft.com/office/powerpoint/2010/main" val="3898506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Characteristics of a good Paragraph</a:t>
            </a:r>
            <a:endParaRPr lang="en-US" b="1" dirty="0"/>
          </a:p>
        </p:txBody>
      </p:sp>
      <p:sp>
        <p:nvSpPr>
          <p:cNvPr id="3" name="Content Placeholder 2"/>
          <p:cNvSpPr>
            <a:spLocks noGrp="1"/>
          </p:cNvSpPr>
          <p:nvPr>
            <p:ph idx="1"/>
          </p:nvPr>
        </p:nvSpPr>
        <p:spPr/>
        <p:txBody>
          <a:bodyPr/>
          <a:lstStyle/>
          <a:p>
            <a:pPr>
              <a:lnSpc>
                <a:spcPct val="150000"/>
              </a:lnSpc>
            </a:pPr>
            <a:r>
              <a:rPr lang="en-US" dirty="0" smtClean="0"/>
              <a:t>A good paragraph has:</a:t>
            </a:r>
          </a:p>
          <a:p>
            <a:pPr>
              <a:lnSpc>
                <a:spcPct val="150000"/>
              </a:lnSpc>
            </a:pPr>
            <a:r>
              <a:rPr lang="en-US" b="1" dirty="0" smtClean="0"/>
              <a:t>Unity</a:t>
            </a:r>
          </a:p>
          <a:p>
            <a:pPr>
              <a:lnSpc>
                <a:spcPct val="150000"/>
              </a:lnSpc>
            </a:pPr>
            <a:r>
              <a:rPr lang="en-US" b="1" dirty="0" smtClean="0"/>
              <a:t>Order</a:t>
            </a:r>
          </a:p>
          <a:p>
            <a:pPr>
              <a:lnSpc>
                <a:spcPct val="150000"/>
              </a:lnSpc>
            </a:pPr>
            <a:r>
              <a:rPr lang="en-US" b="1" dirty="0" smtClean="0"/>
              <a:t>Coherence</a:t>
            </a:r>
          </a:p>
          <a:p>
            <a:pPr>
              <a:lnSpc>
                <a:spcPct val="150000"/>
              </a:lnSpc>
            </a:pPr>
            <a:r>
              <a:rPr lang="en-US" b="1" dirty="0" smtClean="0"/>
              <a:t>Completeness</a:t>
            </a:r>
          </a:p>
          <a:p>
            <a:endParaRPr lang="en-US" dirty="0"/>
          </a:p>
        </p:txBody>
      </p:sp>
    </p:spTree>
    <p:extLst>
      <p:ext uri="{BB962C8B-B14F-4D97-AF65-F5344CB8AC3E}">
        <p14:creationId xmlns:p14="http://schemas.microsoft.com/office/powerpoint/2010/main" val="2564310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Unity</a:t>
            </a:r>
            <a:endParaRPr lang="en-US" dirty="0"/>
          </a:p>
        </p:txBody>
      </p:sp>
      <p:sp>
        <p:nvSpPr>
          <p:cNvPr id="3" name="Content Placeholder 2"/>
          <p:cNvSpPr>
            <a:spLocks noGrp="1"/>
          </p:cNvSpPr>
          <p:nvPr>
            <p:ph idx="1"/>
          </p:nvPr>
        </p:nvSpPr>
        <p:spPr/>
        <p:txBody>
          <a:bodyPr/>
          <a:lstStyle/>
          <a:p>
            <a:pPr>
              <a:lnSpc>
                <a:spcPct val="150000"/>
              </a:lnSpc>
            </a:pPr>
            <a:r>
              <a:rPr lang="en-US" dirty="0" smtClean="0"/>
              <a:t>One main idea</a:t>
            </a:r>
          </a:p>
          <a:p>
            <a:pPr>
              <a:lnSpc>
                <a:spcPct val="150000"/>
              </a:lnSpc>
            </a:pPr>
            <a:r>
              <a:rPr lang="en-US" dirty="0" smtClean="0"/>
              <a:t>Topic sentence</a:t>
            </a:r>
          </a:p>
          <a:p>
            <a:pPr>
              <a:lnSpc>
                <a:spcPct val="150000"/>
              </a:lnSpc>
            </a:pPr>
            <a:r>
              <a:rPr lang="en-US" dirty="0" smtClean="0"/>
              <a:t>Other sentences support</a:t>
            </a:r>
            <a:endParaRPr lang="en-US" dirty="0"/>
          </a:p>
        </p:txBody>
      </p:sp>
    </p:spTree>
    <p:extLst>
      <p:ext uri="{BB962C8B-B14F-4D97-AF65-F5344CB8AC3E}">
        <p14:creationId xmlns:p14="http://schemas.microsoft.com/office/powerpoint/2010/main" val="2419364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Order</a:t>
            </a:r>
            <a:endParaRPr lang="en-US" b="1" dirty="0"/>
          </a:p>
        </p:txBody>
      </p:sp>
      <p:sp>
        <p:nvSpPr>
          <p:cNvPr id="3" name="Content Placeholder 2"/>
          <p:cNvSpPr>
            <a:spLocks noGrp="1"/>
          </p:cNvSpPr>
          <p:nvPr>
            <p:ph idx="1"/>
          </p:nvPr>
        </p:nvSpPr>
        <p:spPr/>
        <p:txBody>
          <a:bodyPr/>
          <a:lstStyle/>
          <a:p>
            <a:pPr lvl="0">
              <a:lnSpc>
                <a:spcPct val="150000"/>
              </a:lnSpc>
            </a:pPr>
            <a:r>
              <a:rPr lang="en-US" dirty="0"/>
              <a:t>Order refers to the way you organize your supporting </a:t>
            </a:r>
            <a:r>
              <a:rPr lang="en-US" dirty="0" smtClean="0"/>
              <a:t>sentences.</a:t>
            </a:r>
          </a:p>
          <a:p>
            <a:pPr lvl="0">
              <a:lnSpc>
                <a:spcPct val="150000"/>
              </a:lnSpc>
            </a:pPr>
            <a:r>
              <a:rPr lang="en-US" dirty="0" smtClean="0"/>
              <a:t>Order </a:t>
            </a:r>
            <a:r>
              <a:rPr lang="en-US" dirty="0"/>
              <a:t>helps the reader </a:t>
            </a:r>
            <a:r>
              <a:rPr lang="en-US" dirty="0" smtClean="0"/>
              <a:t>understand </a:t>
            </a:r>
            <a:r>
              <a:rPr lang="en-US" dirty="0"/>
              <a:t>your meaning and avoid confusion.</a:t>
            </a:r>
          </a:p>
          <a:p>
            <a:endParaRPr lang="en-US" dirty="0"/>
          </a:p>
        </p:txBody>
      </p:sp>
    </p:spTree>
    <p:extLst>
      <p:ext uri="{BB962C8B-B14F-4D97-AF65-F5344CB8AC3E}">
        <p14:creationId xmlns:p14="http://schemas.microsoft.com/office/powerpoint/2010/main" val="1784811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smtClean="0"/>
              <a:t>Coherence</a:t>
            </a:r>
            <a:br>
              <a:rPr lang="en-US" b="1" dirty="0" smtClean="0"/>
            </a:br>
            <a:endParaRPr lang="en-US" dirty="0"/>
          </a:p>
        </p:txBody>
      </p:sp>
      <p:sp>
        <p:nvSpPr>
          <p:cNvPr id="3" name="Content Placeholder 2"/>
          <p:cNvSpPr>
            <a:spLocks noGrp="1"/>
          </p:cNvSpPr>
          <p:nvPr>
            <p:ph idx="1"/>
          </p:nvPr>
        </p:nvSpPr>
        <p:spPr/>
        <p:txBody>
          <a:bodyPr/>
          <a:lstStyle/>
          <a:p>
            <a:pPr>
              <a:lnSpc>
                <a:spcPct val="150000"/>
              </a:lnSpc>
            </a:pPr>
            <a:r>
              <a:rPr lang="en-US" dirty="0"/>
              <a:t>Coherence is the quality that makes your writing understandable. Sentences within a paragraph need to connect to each </a:t>
            </a:r>
            <a:r>
              <a:rPr lang="en-US" dirty="0" smtClean="0"/>
              <a:t>other. </a:t>
            </a:r>
            <a:endParaRPr lang="en-US" dirty="0"/>
          </a:p>
        </p:txBody>
      </p:sp>
    </p:spTree>
    <p:extLst>
      <p:ext uri="{BB962C8B-B14F-4D97-AF65-F5344CB8AC3E}">
        <p14:creationId xmlns:p14="http://schemas.microsoft.com/office/powerpoint/2010/main" val="2099757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Completeness</a:t>
            </a:r>
            <a:endParaRPr lang="en-US" b="1" dirty="0"/>
          </a:p>
        </p:txBody>
      </p:sp>
      <p:sp>
        <p:nvSpPr>
          <p:cNvPr id="3" name="Content Placeholder 2"/>
          <p:cNvSpPr>
            <a:spLocks noGrp="1"/>
          </p:cNvSpPr>
          <p:nvPr>
            <p:ph idx="1"/>
          </p:nvPr>
        </p:nvSpPr>
        <p:spPr/>
        <p:txBody>
          <a:bodyPr/>
          <a:lstStyle/>
          <a:p>
            <a:pPr lvl="0" algn="just">
              <a:lnSpc>
                <a:spcPct val="150000"/>
              </a:lnSpc>
            </a:pPr>
            <a:r>
              <a:rPr lang="en-US" dirty="0"/>
              <a:t>Completeness means a paragraph is well-developed. If all sentences clearly </a:t>
            </a:r>
            <a:r>
              <a:rPr lang="en-US" dirty="0" smtClean="0"/>
              <a:t>support </a:t>
            </a:r>
            <a:r>
              <a:rPr lang="en-US" dirty="0"/>
              <a:t>the main idea, then your paragraph is complete</a:t>
            </a:r>
            <a:r>
              <a:rPr lang="en-US" dirty="0" smtClean="0"/>
              <a:t>. </a:t>
            </a:r>
            <a:r>
              <a:rPr lang="en-US" dirty="0"/>
              <a:t>The concluding sentence or last sentence of the paragraph should summarize your main idea by </a:t>
            </a:r>
            <a:r>
              <a:rPr lang="en-US" dirty="0" smtClean="0"/>
              <a:t>highlighting </a:t>
            </a:r>
            <a:r>
              <a:rPr lang="en-US" dirty="0"/>
              <a:t>your topic sentence.</a:t>
            </a:r>
          </a:p>
          <a:p>
            <a:endParaRPr lang="en-US" dirty="0"/>
          </a:p>
        </p:txBody>
      </p:sp>
    </p:spTree>
    <p:extLst>
      <p:ext uri="{BB962C8B-B14F-4D97-AF65-F5344CB8AC3E}">
        <p14:creationId xmlns:p14="http://schemas.microsoft.com/office/powerpoint/2010/main" val="3895579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Process of writing</a:t>
            </a:r>
            <a:endParaRPr lang="en-US" b="1" dirty="0"/>
          </a:p>
        </p:txBody>
      </p:sp>
      <p:sp>
        <p:nvSpPr>
          <p:cNvPr id="3" name="Content Placeholder 2"/>
          <p:cNvSpPr>
            <a:spLocks noGrp="1"/>
          </p:cNvSpPr>
          <p:nvPr>
            <p:ph idx="1"/>
          </p:nvPr>
        </p:nvSpPr>
        <p:spPr/>
        <p:txBody>
          <a:bodyPr>
            <a:normAutofit fontScale="85000" lnSpcReduction="20000"/>
          </a:bodyPr>
          <a:lstStyle/>
          <a:p>
            <a:pPr algn="just">
              <a:lnSpc>
                <a:spcPct val="150000"/>
              </a:lnSpc>
            </a:pPr>
            <a:r>
              <a:rPr lang="en-US" sz="3300" b="1" dirty="0" smtClean="0"/>
              <a:t>Steps to write a good paragraph:</a:t>
            </a:r>
          </a:p>
          <a:p>
            <a:pPr algn="just">
              <a:lnSpc>
                <a:spcPct val="150000"/>
              </a:lnSpc>
            </a:pPr>
            <a:r>
              <a:rPr lang="en-US" b="1" dirty="0" smtClean="0"/>
              <a:t>Brainstorming: </a:t>
            </a:r>
            <a:r>
              <a:rPr lang="en-US" dirty="0" smtClean="0"/>
              <a:t>think and write down the ideas</a:t>
            </a:r>
          </a:p>
          <a:p>
            <a:pPr algn="just">
              <a:lnSpc>
                <a:spcPct val="150000"/>
              </a:lnSpc>
            </a:pPr>
            <a:r>
              <a:rPr lang="en-US" b="1" dirty="0" smtClean="0"/>
              <a:t>Gathering: </a:t>
            </a:r>
            <a:r>
              <a:rPr lang="en-US" dirty="0" smtClean="0"/>
              <a:t>relevant information</a:t>
            </a:r>
          </a:p>
          <a:p>
            <a:pPr algn="just">
              <a:lnSpc>
                <a:spcPct val="150000"/>
              </a:lnSpc>
            </a:pPr>
            <a:r>
              <a:rPr lang="en-US" b="1" dirty="0" smtClean="0"/>
              <a:t>Organizing: </a:t>
            </a:r>
            <a:r>
              <a:rPr lang="en-US" dirty="0" smtClean="0"/>
              <a:t>meaningful sequence</a:t>
            </a:r>
          </a:p>
          <a:p>
            <a:pPr algn="just">
              <a:lnSpc>
                <a:spcPct val="150000"/>
              </a:lnSpc>
            </a:pPr>
            <a:r>
              <a:rPr lang="en-US" b="1" dirty="0" smtClean="0"/>
              <a:t>Writing: </a:t>
            </a:r>
            <a:r>
              <a:rPr lang="en-US" dirty="0" smtClean="0"/>
              <a:t>the first rough draft</a:t>
            </a:r>
          </a:p>
          <a:p>
            <a:pPr algn="just">
              <a:lnSpc>
                <a:spcPct val="150000"/>
              </a:lnSpc>
            </a:pPr>
            <a:r>
              <a:rPr lang="en-US" b="1" dirty="0" smtClean="0"/>
              <a:t>Editing: </a:t>
            </a:r>
            <a:r>
              <a:rPr lang="en-US" dirty="0" smtClean="0"/>
              <a:t>check, revise, refine</a:t>
            </a:r>
          </a:p>
          <a:p>
            <a:pPr algn="just">
              <a:lnSpc>
                <a:spcPct val="150000"/>
              </a:lnSpc>
            </a:pPr>
            <a:r>
              <a:rPr lang="en-US" b="1" dirty="0" smtClean="0"/>
              <a:t>Publishing: </a:t>
            </a:r>
            <a:r>
              <a:rPr lang="en-US" dirty="0" smtClean="0"/>
              <a:t>final version</a:t>
            </a:r>
          </a:p>
          <a:p>
            <a:endParaRPr lang="en-US" dirty="0"/>
          </a:p>
        </p:txBody>
      </p:sp>
    </p:spTree>
    <p:extLst>
      <p:ext uri="{BB962C8B-B14F-4D97-AF65-F5344CB8AC3E}">
        <p14:creationId xmlns:p14="http://schemas.microsoft.com/office/powerpoint/2010/main" val="4195221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Paragraph</a:t>
            </a:r>
            <a:endParaRPr lang="en-US" b="1" dirty="0"/>
          </a:p>
        </p:txBody>
      </p:sp>
      <p:sp>
        <p:nvSpPr>
          <p:cNvPr id="3" name="Content Placeholder 2"/>
          <p:cNvSpPr>
            <a:spLocks noGrp="1"/>
          </p:cNvSpPr>
          <p:nvPr>
            <p:ph idx="1"/>
          </p:nvPr>
        </p:nvSpPr>
        <p:spPr/>
        <p:txBody>
          <a:bodyPr>
            <a:normAutofit/>
          </a:bodyPr>
          <a:lstStyle/>
          <a:p>
            <a:pPr algn="just">
              <a:lnSpc>
                <a:spcPct val="150000"/>
              </a:lnSpc>
            </a:pPr>
            <a:r>
              <a:rPr lang="en-US" dirty="0"/>
              <a:t>A paragraph is </a:t>
            </a:r>
            <a:r>
              <a:rPr lang="en-US" dirty="0" smtClean="0"/>
              <a:t>defined as a group of related sentences about a single topic. The sentences of a paragraph explain the writer’s main idea about the topic. It is a part of a longer composition that comprise on several paragraphs.</a:t>
            </a:r>
          </a:p>
          <a:p>
            <a:pPr algn="just">
              <a:lnSpc>
                <a:spcPct val="150000"/>
              </a:lnSpc>
            </a:pPr>
            <a:r>
              <a:rPr lang="en-US" dirty="0"/>
              <a:t>A </a:t>
            </a:r>
            <a:r>
              <a:rPr lang="en-US" b="1" dirty="0"/>
              <a:t>paragraph</a:t>
            </a:r>
            <a:r>
              <a:rPr lang="en-US" dirty="0"/>
              <a:t> is a series of sentences that are organized and coherent, and are all related to a single topic. </a:t>
            </a:r>
          </a:p>
        </p:txBody>
      </p:sp>
    </p:spTree>
    <p:extLst>
      <p:ext uri="{BB962C8B-B14F-4D97-AF65-F5344CB8AC3E}">
        <p14:creationId xmlns:p14="http://schemas.microsoft.com/office/powerpoint/2010/main" val="2012655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Paragraph</a:t>
            </a:r>
            <a:endParaRPr lang="en-US" b="1" dirty="0"/>
          </a:p>
        </p:txBody>
      </p:sp>
      <p:sp>
        <p:nvSpPr>
          <p:cNvPr id="3" name="Content Placeholder 2"/>
          <p:cNvSpPr>
            <a:spLocks noGrp="1"/>
          </p:cNvSpPr>
          <p:nvPr>
            <p:ph idx="1"/>
          </p:nvPr>
        </p:nvSpPr>
        <p:spPr/>
        <p:txBody>
          <a:bodyPr/>
          <a:lstStyle/>
          <a:p>
            <a:pPr>
              <a:lnSpc>
                <a:spcPct val="150000"/>
              </a:lnSpc>
            </a:pPr>
            <a:r>
              <a:rPr lang="en-US" b="1" dirty="0" smtClean="0"/>
              <a:t>A group of sentences</a:t>
            </a:r>
          </a:p>
          <a:p>
            <a:pPr>
              <a:lnSpc>
                <a:spcPct val="150000"/>
              </a:lnSpc>
            </a:pPr>
            <a:r>
              <a:rPr lang="en-US" b="1" dirty="0" smtClean="0"/>
              <a:t>A clear main idea</a:t>
            </a:r>
          </a:p>
          <a:p>
            <a:pPr>
              <a:lnSpc>
                <a:spcPct val="150000"/>
              </a:lnSpc>
            </a:pPr>
            <a:r>
              <a:rPr lang="en-US" b="1" dirty="0" smtClean="0"/>
              <a:t>Supporting information</a:t>
            </a:r>
          </a:p>
          <a:p>
            <a:pPr>
              <a:lnSpc>
                <a:spcPct val="150000"/>
              </a:lnSpc>
            </a:pPr>
            <a:r>
              <a:rPr lang="en-US" b="1" dirty="0" smtClean="0"/>
              <a:t>Part of a longer composition</a:t>
            </a:r>
          </a:p>
          <a:p>
            <a:pPr>
              <a:lnSpc>
                <a:spcPct val="150000"/>
              </a:lnSpc>
            </a:pPr>
            <a:r>
              <a:rPr lang="en-US" b="1" dirty="0" smtClean="0"/>
              <a:t>A miniature essay</a:t>
            </a:r>
          </a:p>
          <a:p>
            <a:endParaRPr lang="en-US" dirty="0"/>
          </a:p>
        </p:txBody>
      </p:sp>
    </p:spTree>
    <p:extLst>
      <p:ext uri="{BB962C8B-B14F-4D97-AF65-F5344CB8AC3E}">
        <p14:creationId xmlns:p14="http://schemas.microsoft.com/office/powerpoint/2010/main" val="129534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sz="5300" b="1" dirty="0" smtClean="0"/>
              <a:t>Parts of Paragraph</a:t>
            </a:r>
            <a:endParaRPr lang="en-US" sz="5300" b="1" dirty="0"/>
          </a:p>
        </p:txBody>
      </p:sp>
      <p:sp>
        <p:nvSpPr>
          <p:cNvPr id="3" name="Content Placeholder 2"/>
          <p:cNvSpPr>
            <a:spLocks noGrp="1"/>
          </p:cNvSpPr>
          <p:nvPr>
            <p:ph idx="1"/>
          </p:nvPr>
        </p:nvSpPr>
        <p:spPr/>
        <p:txBody>
          <a:bodyPr/>
          <a:lstStyle/>
          <a:p>
            <a:pPr>
              <a:lnSpc>
                <a:spcPct val="150000"/>
              </a:lnSpc>
            </a:pPr>
            <a:r>
              <a:rPr lang="en-US" dirty="0"/>
              <a:t>A </a:t>
            </a:r>
            <a:r>
              <a:rPr lang="en-US" dirty="0" smtClean="0"/>
              <a:t>paragraph has three parts:  </a:t>
            </a:r>
          </a:p>
          <a:p>
            <a:pPr>
              <a:lnSpc>
                <a:spcPct val="150000"/>
              </a:lnSpc>
            </a:pPr>
            <a:r>
              <a:rPr lang="en-US" b="1" dirty="0" smtClean="0"/>
              <a:t>topic sentence</a:t>
            </a:r>
          </a:p>
          <a:p>
            <a:pPr>
              <a:lnSpc>
                <a:spcPct val="150000"/>
              </a:lnSpc>
            </a:pPr>
            <a:r>
              <a:rPr lang="en-US" b="1" dirty="0" smtClean="0"/>
              <a:t>supporting sentences(details) </a:t>
            </a:r>
          </a:p>
          <a:p>
            <a:pPr>
              <a:lnSpc>
                <a:spcPct val="150000"/>
              </a:lnSpc>
            </a:pPr>
            <a:r>
              <a:rPr lang="en-US" b="1" dirty="0" smtClean="0"/>
              <a:t>Closing/concluding sentence</a:t>
            </a:r>
            <a:endParaRPr lang="en-US" b="1" dirty="0"/>
          </a:p>
        </p:txBody>
      </p:sp>
    </p:spTree>
    <p:extLst>
      <p:ext uri="{BB962C8B-B14F-4D97-AF65-F5344CB8AC3E}">
        <p14:creationId xmlns:p14="http://schemas.microsoft.com/office/powerpoint/2010/main" val="3350625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Topic Sentence</a:t>
            </a:r>
            <a:endParaRPr lang="en-US" b="1" dirty="0"/>
          </a:p>
        </p:txBody>
      </p:sp>
      <p:sp>
        <p:nvSpPr>
          <p:cNvPr id="3" name="Content Placeholder 2"/>
          <p:cNvSpPr>
            <a:spLocks noGrp="1"/>
          </p:cNvSpPr>
          <p:nvPr>
            <p:ph idx="1"/>
          </p:nvPr>
        </p:nvSpPr>
        <p:spPr/>
        <p:txBody>
          <a:bodyPr>
            <a:normAutofit/>
          </a:bodyPr>
          <a:lstStyle/>
          <a:p>
            <a:pPr algn="just">
              <a:lnSpc>
                <a:spcPct val="110000"/>
              </a:lnSpc>
            </a:pPr>
            <a:r>
              <a:rPr lang="en-US" dirty="0" smtClean="0"/>
              <a:t>It is the most important sentence in a paragraph.</a:t>
            </a:r>
          </a:p>
          <a:p>
            <a:pPr algn="just">
              <a:lnSpc>
                <a:spcPct val="110000"/>
              </a:lnSpc>
            </a:pPr>
            <a:r>
              <a:rPr lang="en-US" dirty="0" smtClean="0"/>
              <a:t>It includes what the paragraph is going to discuss.</a:t>
            </a:r>
          </a:p>
          <a:p>
            <a:pPr algn="just">
              <a:lnSpc>
                <a:spcPct val="110000"/>
              </a:lnSpc>
            </a:pPr>
            <a:r>
              <a:rPr lang="en-US" dirty="0" smtClean="0"/>
              <a:t>It is a complete sentence.</a:t>
            </a:r>
          </a:p>
          <a:p>
            <a:pPr algn="just">
              <a:lnSpc>
                <a:spcPct val="110000"/>
              </a:lnSpc>
            </a:pPr>
            <a:r>
              <a:rPr lang="en-US" dirty="0" smtClean="0"/>
              <a:t>Names the topic of the paragraph.</a:t>
            </a:r>
          </a:p>
          <a:p>
            <a:pPr algn="just">
              <a:lnSpc>
                <a:spcPct val="110000"/>
              </a:lnSpc>
            </a:pPr>
            <a:r>
              <a:rPr lang="en-US" dirty="0" smtClean="0"/>
              <a:t>Limits the topic to a specific area.</a:t>
            </a:r>
          </a:p>
          <a:p>
            <a:pPr algn="just">
              <a:lnSpc>
                <a:spcPct val="110000"/>
              </a:lnSpc>
            </a:pPr>
            <a:r>
              <a:rPr lang="en-US" dirty="0" smtClean="0"/>
              <a:t>Example: </a:t>
            </a:r>
            <a:r>
              <a:rPr lang="en-US" b="1" dirty="0" smtClean="0"/>
              <a:t>Gold</a:t>
            </a:r>
            <a:r>
              <a:rPr lang="en-US" dirty="0" smtClean="0"/>
              <a:t> is a precious metal</a:t>
            </a:r>
          </a:p>
          <a:p>
            <a:pPr algn="just">
              <a:lnSpc>
                <a:spcPct val="110000"/>
              </a:lnSpc>
            </a:pPr>
            <a:r>
              <a:rPr lang="en-US" b="1" dirty="0" smtClean="0"/>
              <a:t>English</a:t>
            </a:r>
            <a:r>
              <a:rPr lang="en-US" dirty="0" smtClean="0"/>
              <a:t> has been influenced by other languages</a:t>
            </a:r>
          </a:p>
          <a:p>
            <a:pPr algn="just">
              <a:lnSpc>
                <a:spcPct val="150000"/>
              </a:lnSpc>
            </a:pPr>
            <a:endParaRPr lang="en-US" dirty="0" smtClean="0"/>
          </a:p>
          <a:p>
            <a:endParaRPr lang="en-US" dirty="0"/>
          </a:p>
        </p:txBody>
      </p:sp>
    </p:spTree>
    <p:extLst>
      <p:ext uri="{BB962C8B-B14F-4D97-AF65-F5344CB8AC3E}">
        <p14:creationId xmlns:p14="http://schemas.microsoft.com/office/powerpoint/2010/main" val="3790348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What is the topic sentence</a:t>
            </a:r>
            <a:endParaRPr lang="en-US" b="1" dirty="0"/>
          </a:p>
        </p:txBody>
      </p:sp>
      <p:sp>
        <p:nvSpPr>
          <p:cNvPr id="3" name="Content Placeholder 2"/>
          <p:cNvSpPr>
            <a:spLocks noGrp="1"/>
          </p:cNvSpPr>
          <p:nvPr>
            <p:ph idx="1"/>
          </p:nvPr>
        </p:nvSpPr>
        <p:spPr/>
        <p:txBody>
          <a:bodyPr>
            <a:normAutofit lnSpcReduction="10000"/>
          </a:bodyPr>
          <a:lstStyle/>
          <a:p>
            <a:pPr>
              <a:lnSpc>
                <a:spcPct val="150000"/>
              </a:lnSpc>
            </a:pPr>
            <a:r>
              <a:rPr lang="en-US" dirty="0" smtClean="0"/>
              <a:t>Usually it is the first sentence in a paragraph.</a:t>
            </a:r>
          </a:p>
          <a:p>
            <a:pPr>
              <a:lnSpc>
                <a:spcPct val="150000"/>
              </a:lnSpc>
            </a:pPr>
            <a:r>
              <a:rPr lang="en-US" b="1" dirty="0" smtClean="0"/>
              <a:t>What does it do?</a:t>
            </a:r>
          </a:p>
          <a:p>
            <a:pPr>
              <a:lnSpc>
                <a:spcPct val="150000"/>
              </a:lnSpc>
            </a:pPr>
            <a:r>
              <a:rPr lang="en-US" dirty="0" smtClean="0"/>
              <a:t>It introduces the main idea of the paragraph.</a:t>
            </a:r>
          </a:p>
          <a:p>
            <a:pPr>
              <a:lnSpc>
                <a:spcPct val="150000"/>
              </a:lnSpc>
            </a:pPr>
            <a:r>
              <a:rPr lang="en-US" b="1" dirty="0" smtClean="0"/>
              <a:t>How do I write one?</a:t>
            </a:r>
          </a:p>
          <a:p>
            <a:pPr>
              <a:lnSpc>
                <a:spcPct val="150000"/>
              </a:lnSpc>
            </a:pPr>
            <a:r>
              <a:rPr lang="en-US" dirty="0" smtClean="0"/>
              <a:t>Summarize the main idea of your paragraph. Indicate the reader what your paragraph will be about.</a:t>
            </a:r>
            <a:endParaRPr lang="en-US" dirty="0"/>
          </a:p>
        </p:txBody>
      </p:sp>
    </p:spTree>
    <p:extLst>
      <p:ext uri="{BB962C8B-B14F-4D97-AF65-F5344CB8AC3E}">
        <p14:creationId xmlns:p14="http://schemas.microsoft.com/office/powerpoint/2010/main" val="2714408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a:t>
            </a:r>
            <a:endParaRPr lang="en-US" b="1" dirty="0"/>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b="1" dirty="0" smtClean="0"/>
              <a:t>There are three reasons why Canada is one of the best countries of the world. </a:t>
            </a:r>
            <a:r>
              <a:rPr lang="en-US" dirty="0" smtClean="0"/>
              <a:t>First, Canada has an excellent health care system. All Canadians have assess to medical service at a reasonable price. Second, Canada has a high standard of education. Students are taught by well trained teachers and are encouraged to continue studying at university. Finally, Canada's cities are clean and efficiently managed. Canadian cities have many parks and lots of space for people to live. As a result, Canada is a  desirable place to live.</a:t>
            </a:r>
            <a:endParaRPr lang="en-US" dirty="0"/>
          </a:p>
        </p:txBody>
      </p:sp>
    </p:spTree>
    <p:extLst>
      <p:ext uri="{BB962C8B-B14F-4D97-AF65-F5344CB8AC3E}">
        <p14:creationId xmlns:p14="http://schemas.microsoft.com/office/powerpoint/2010/main" val="176561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Supporting Sentence</a:t>
            </a:r>
            <a:endParaRPr lang="en-US" b="1" dirty="0"/>
          </a:p>
        </p:txBody>
      </p:sp>
      <p:sp>
        <p:nvSpPr>
          <p:cNvPr id="3" name="Content Placeholder 2"/>
          <p:cNvSpPr>
            <a:spLocks noGrp="1"/>
          </p:cNvSpPr>
          <p:nvPr>
            <p:ph idx="1"/>
          </p:nvPr>
        </p:nvSpPr>
        <p:spPr/>
        <p:txBody>
          <a:bodyPr/>
          <a:lstStyle/>
          <a:p>
            <a:r>
              <a:rPr lang="en-US" dirty="0" smtClean="0"/>
              <a:t>Explain and support the main idea of the paragraph.</a:t>
            </a:r>
          </a:p>
          <a:p>
            <a:r>
              <a:rPr lang="en-US" b="1" dirty="0" smtClean="0"/>
              <a:t>What are supporting sentences?</a:t>
            </a:r>
          </a:p>
          <a:p>
            <a:r>
              <a:rPr lang="en-US" dirty="0" smtClean="0"/>
              <a:t>They come after the topic sentences, make the main body of the paragraph .</a:t>
            </a:r>
          </a:p>
          <a:p>
            <a:r>
              <a:rPr lang="en-US" b="1" dirty="0" smtClean="0"/>
              <a:t>What do they do?</a:t>
            </a:r>
          </a:p>
          <a:p>
            <a:r>
              <a:rPr lang="en-US" dirty="0" smtClean="0"/>
              <a:t>They give details and support the main idea.</a:t>
            </a:r>
          </a:p>
          <a:p>
            <a:r>
              <a:rPr lang="en-US" b="1" dirty="0" smtClean="0"/>
              <a:t>How do I write them?</a:t>
            </a:r>
          </a:p>
          <a:p>
            <a:r>
              <a:rPr lang="en-US" dirty="0" smtClean="0"/>
              <a:t>You should give supporting details and examples</a:t>
            </a:r>
            <a:endParaRPr lang="en-US" dirty="0"/>
          </a:p>
        </p:txBody>
      </p:sp>
    </p:spTree>
    <p:extLst>
      <p:ext uri="{BB962C8B-B14F-4D97-AF65-F5344CB8AC3E}">
        <p14:creationId xmlns:p14="http://schemas.microsoft.com/office/powerpoint/2010/main" val="302880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a:t>
            </a:r>
            <a:endParaRPr lang="en-US" b="1" dirty="0"/>
          </a:p>
        </p:txBody>
      </p:sp>
      <p:sp>
        <p:nvSpPr>
          <p:cNvPr id="3" name="Content Placeholder 2"/>
          <p:cNvSpPr>
            <a:spLocks noGrp="1"/>
          </p:cNvSpPr>
          <p:nvPr>
            <p:ph idx="1"/>
          </p:nvPr>
        </p:nvSpPr>
        <p:spPr/>
        <p:txBody>
          <a:bodyPr>
            <a:normAutofit fontScale="92500" lnSpcReduction="20000"/>
          </a:bodyPr>
          <a:lstStyle/>
          <a:p>
            <a:pPr algn="just">
              <a:lnSpc>
                <a:spcPct val="150000"/>
              </a:lnSpc>
            </a:pPr>
            <a:r>
              <a:rPr lang="en-US" dirty="0" smtClean="0"/>
              <a:t>There are three reasons why Canada is one of the best countries of the world. </a:t>
            </a:r>
            <a:r>
              <a:rPr lang="en-US" b="1" dirty="0" smtClean="0"/>
              <a:t>First, Canada has an excellent health care system. All Canadians have assess to medical service at a reasonable price. Second, Canada has a high standard of education. Students are taught by well trained teachers and are encouraged to continue studying at university. Finally, Canada's cities are clean and efficiently managed. Canadian cities have many parks and lots of space for people to live. </a:t>
            </a:r>
            <a:r>
              <a:rPr lang="en-US" dirty="0" smtClean="0"/>
              <a:t>As a result, Canada is a  desirable place to live.</a:t>
            </a:r>
          </a:p>
          <a:p>
            <a:endParaRPr lang="en-US" dirty="0"/>
          </a:p>
        </p:txBody>
      </p:sp>
    </p:spTree>
    <p:extLst>
      <p:ext uri="{BB962C8B-B14F-4D97-AF65-F5344CB8AC3E}">
        <p14:creationId xmlns:p14="http://schemas.microsoft.com/office/powerpoint/2010/main" val="26461683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TotalTime>
  <Words>840</Words>
  <Application>Microsoft Office PowerPoint</Application>
  <PresentationFormat>Widescreen</PresentationFormat>
  <Paragraphs>87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What is a paragraph? </vt:lpstr>
      <vt:lpstr>Paragraph</vt:lpstr>
      <vt:lpstr>Paragraph</vt:lpstr>
      <vt:lpstr> Parts of Paragraph</vt:lpstr>
      <vt:lpstr>Topic Sentence</vt:lpstr>
      <vt:lpstr>What is the topic sentence</vt:lpstr>
      <vt:lpstr>Example</vt:lpstr>
      <vt:lpstr>Supporting Sentence</vt:lpstr>
      <vt:lpstr>Example</vt:lpstr>
      <vt:lpstr>Concluding Sentence</vt:lpstr>
      <vt:lpstr>Purpose of Concluding Sentence</vt:lpstr>
      <vt:lpstr>Concluding Sentence</vt:lpstr>
      <vt:lpstr>Examples</vt:lpstr>
      <vt:lpstr>Characteristics of a good Paragraph</vt:lpstr>
      <vt:lpstr>Unity</vt:lpstr>
      <vt:lpstr>Order</vt:lpstr>
      <vt:lpstr> Coherence </vt:lpstr>
      <vt:lpstr>Completeness</vt:lpstr>
      <vt:lpstr>Process of writing</vt:lpstr>
    </vt:vector>
  </TitlesOfParts>
  <Company>PANWAR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paragraph? </dc:title>
  <dc:creator>Hope</dc:creator>
  <cp:lastModifiedBy>Hope</cp:lastModifiedBy>
  <cp:revision>30</cp:revision>
  <dcterms:created xsi:type="dcterms:W3CDTF">2019-12-31T04:37:27Z</dcterms:created>
  <dcterms:modified xsi:type="dcterms:W3CDTF">2020-01-29T15:28:59Z</dcterms:modified>
</cp:coreProperties>
</file>